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471531" r:id="rId2"/>
    <p:sldId id="2147471414" r:id="rId3"/>
    <p:sldId id="2147471525" r:id="rId4"/>
    <p:sldId id="2147471526" r:id="rId5"/>
    <p:sldId id="2147471513" r:id="rId6"/>
    <p:sldId id="2147471499" r:id="rId7"/>
    <p:sldId id="2147471501" r:id="rId8"/>
    <p:sldId id="2147471503" r:id="rId9"/>
    <p:sldId id="2147471530" r:id="rId10"/>
    <p:sldId id="2147471511" r:id="rId11"/>
    <p:sldId id="2147471509" r:id="rId12"/>
    <p:sldId id="2147471524" r:id="rId13"/>
    <p:sldId id="2147471523" r:id="rId14"/>
    <p:sldId id="2147471527" r:id="rId15"/>
    <p:sldId id="2147471528" r:id="rId16"/>
    <p:sldId id="2147471497" r:id="rId17"/>
    <p:sldId id="2147471529" r:id="rId18"/>
    <p:sldId id="21474715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p:cViewPr varScale="1">
        <p:scale>
          <a:sx n="116" d="100"/>
          <a:sy n="116"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500">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1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8"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77840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96252"/>
            <a:ext cx="10972800" cy="1143000"/>
          </a:xfrm>
        </p:spPr>
        <p:txBody>
          <a:bodyPr>
            <a:normAutofit/>
          </a:bodyPr>
          <a:lstStyle>
            <a:lvl1pPr>
              <a:defRPr sz="3500" b="0">
                <a:latin typeface="Arial" pitchFamily="34" charset="0"/>
                <a:cs typeface="Arial"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1355559"/>
            <a:ext cx="10972800" cy="4451684"/>
          </a:xfrm>
        </p:spPr>
        <p:txBody>
          <a:bodyPr vert="eaVert"/>
          <a:lstStyle>
            <a:lvl1pPr>
              <a:defRPr sz="2500"/>
            </a:lvl1pPr>
            <a:lvl2pPr>
              <a:defRPr sz="2100"/>
            </a:lvl2pPr>
            <a:lvl3pPr>
              <a:defRPr sz="19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7"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07496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07434"/>
            <a:ext cx="2743200" cy="4467727"/>
          </a:xfrm>
        </p:spPr>
        <p:txBody>
          <a:bodyPr vert="eaVert">
            <a:normAutofit/>
          </a:bodyPr>
          <a:lstStyle>
            <a:lvl1pPr>
              <a:defRPr sz="3500">
                <a:latin typeface="Arial" pitchFamily="34" charset="0"/>
                <a:cs typeface="Arial"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1307434"/>
            <a:ext cx="8026400" cy="4467727"/>
          </a:xfrm>
        </p:spPr>
        <p:txBody>
          <a:bodyPr vert="eaVert"/>
          <a:lstStyle>
            <a:lvl1pPr>
              <a:defRPr sz="2500"/>
            </a:lvl1pPr>
            <a:lvl2pPr>
              <a:defRPr sz="2100"/>
            </a:lvl2pPr>
            <a:lvl3pPr>
              <a:defRPr sz="19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7"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87596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64"/>
            <a:ext cx="11480800" cy="1143000"/>
          </a:xfrm>
        </p:spPr>
        <p:txBody>
          <a:bodyPr>
            <a:normAutofit/>
          </a:bodyPr>
          <a:lstStyle>
            <a:lvl1pPr>
              <a:defRPr sz="35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341522"/>
            <a:ext cx="10972800" cy="4174957"/>
          </a:xfrm>
        </p:spPr>
        <p:txBody>
          <a:bodyPr/>
          <a:lstStyle>
            <a:lvl1pPr>
              <a:defRPr sz="2500">
                <a:latin typeface="Arial" pitchFamily="34" charset="0"/>
                <a:cs typeface="Arial" pitchFamily="34" charset="0"/>
              </a:defRPr>
            </a:lvl1pPr>
            <a:lvl2pPr>
              <a:defRPr sz="2100">
                <a:latin typeface="Arial" pitchFamily="34" charset="0"/>
                <a:cs typeface="Arial" pitchFamily="34" charset="0"/>
              </a:defRPr>
            </a:lvl2pPr>
            <a:lvl3pPr>
              <a:defRPr sz="1900">
                <a:latin typeface="Arial" pitchFamily="34" charset="0"/>
                <a:cs typeface="Arial" pitchFamily="34" charset="0"/>
              </a:defRPr>
            </a:lvl3pPr>
            <a:lvl4pPr>
              <a:defRPr sz="1700">
                <a:latin typeface="Arial" pitchFamily="34" charset="0"/>
                <a:cs typeface="Arial" pitchFamily="34" charset="0"/>
              </a:defRPr>
            </a:lvl4pPr>
            <a:lvl5pPr>
              <a:defRPr sz="17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8"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43547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500" b="1" cap="all">
                <a:latin typeface="Arial"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7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8"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5578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955"/>
            <a:ext cx="11480800" cy="1143000"/>
          </a:xfrm>
        </p:spPr>
        <p:txBody>
          <a:bodyPr>
            <a:normAutofit/>
          </a:bodyPr>
          <a:lstStyle>
            <a:lvl1pPr>
              <a:defRPr sz="35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609600" y="1360441"/>
            <a:ext cx="5384800" cy="4247147"/>
          </a:xfrm>
        </p:spPr>
        <p:txBody>
          <a:bodyPr/>
          <a:lstStyle>
            <a:lvl1pPr>
              <a:defRPr sz="2500"/>
            </a:lvl1pPr>
            <a:lvl2pPr>
              <a:defRPr sz="2100"/>
            </a:lvl2pPr>
            <a:lvl3pPr>
              <a:defRPr sz="19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60441"/>
            <a:ext cx="5384800" cy="4247147"/>
          </a:xfrm>
        </p:spPr>
        <p:txBody>
          <a:bodyPr/>
          <a:lstStyle>
            <a:lvl1pPr>
              <a:defRPr sz="2500"/>
            </a:lvl1pPr>
            <a:lvl2pPr>
              <a:defRPr sz="2100"/>
            </a:lvl2pPr>
            <a:lvl3pPr>
              <a:defRPr sz="19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9"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24549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773"/>
            <a:ext cx="11480800" cy="1143000"/>
          </a:xfrm>
        </p:spPr>
        <p:txBody>
          <a:bodyPr>
            <a:normAutofit/>
          </a:bodyPr>
          <a:lstStyle>
            <a:lvl1pPr>
              <a:defRPr sz="3500" b="0">
                <a:latin typeface="Arial"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609600" y="1269848"/>
            <a:ext cx="5386917" cy="639763"/>
          </a:xfrm>
        </p:spPr>
        <p:txBody>
          <a:bodyPr anchor="b">
            <a:noAutofit/>
          </a:bodyPr>
          <a:lstStyle>
            <a:lvl1pPr marL="0" indent="0">
              <a:buNone/>
              <a:defRPr sz="25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09610"/>
            <a:ext cx="5386917" cy="3640388"/>
          </a:xfrm>
        </p:spPr>
        <p:txBody>
          <a:bodyPr/>
          <a:lstStyle>
            <a:lvl1pPr>
              <a:defRPr sz="2300"/>
            </a:lvl1pPr>
            <a:lvl2pPr>
              <a:defRPr sz="2100"/>
            </a:lvl2pPr>
            <a:lvl3pPr>
              <a:defRPr sz="19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69848"/>
            <a:ext cx="5389033" cy="639763"/>
          </a:xfrm>
        </p:spPr>
        <p:txBody>
          <a:bodyPr anchor="b">
            <a:noAutofit/>
          </a:bodyPr>
          <a:lstStyle>
            <a:lvl1pPr marL="0" indent="0">
              <a:buNone/>
              <a:defRPr sz="25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909610"/>
            <a:ext cx="5389033" cy="3640388"/>
          </a:xfrm>
        </p:spPr>
        <p:txBody>
          <a:bodyPr/>
          <a:lstStyle>
            <a:lvl1pPr>
              <a:defRPr sz="2300"/>
            </a:lvl1pPr>
            <a:lvl2pPr>
              <a:defRPr sz="2100"/>
            </a:lvl2pPr>
            <a:lvl3pPr>
              <a:defRPr sz="19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11" name="Footer Placeholder 4"/>
          <p:cNvSpPr>
            <a:spLocks noGrp="1"/>
          </p:cNvSpPr>
          <p:nvPr>
            <p:ph type="ftr" sz="quarter" idx="11"/>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86195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488" y="0"/>
            <a:ext cx="11949913" cy="1143000"/>
          </a:xfrm>
        </p:spPr>
        <p:txBody>
          <a:bodyPr>
            <a:normAutofit/>
          </a:bodyPr>
          <a:lstStyle>
            <a:lvl1pPr>
              <a:defRPr sz="3500">
                <a:latin typeface="Arial" pitchFamily="34" charset="0"/>
                <a:cs typeface="Arial" pitchFamily="34" charset="0"/>
              </a:defRPr>
            </a:lvl1pPr>
          </a:lstStyle>
          <a:p>
            <a:r>
              <a:rPr lang="en-US"/>
              <a:t>Click to edit Master title style</a:t>
            </a:r>
          </a:p>
        </p:txBody>
      </p:sp>
      <p:sp>
        <p:nvSpPr>
          <p:cNvPr id="6"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7"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79180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6"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55423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580147"/>
            <a:ext cx="4011084" cy="1162051"/>
          </a:xfrm>
        </p:spPr>
        <p:txBody>
          <a:bodyPr anchor="b">
            <a:normAutofit/>
          </a:bodyPr>
          <a:lstStyle>
            <a:lvl1pPr algn="l">
              <a:defRPr sz="21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1580148"/>
            <a:ext cx="6815667" cy="4195011"/>
          </a:xfrm>
        </p:spPr>
        <p:txBody>
          <a:bodyPr/>
          <a:lstStyle>
            <a:lvl1pPr>
              <a:defRPr sz="2500"/>
            </a:lvl1pPr>
            <a:lvl2pPr>
              <a:defRPr sz="2100"/>
            </a:lvl2pPr>
            <a:lvl3pPr>
              <a:defRPr sz="1900"/>
            </a:lvl3pPr>
            <a:lvl4pPr>
              <a:defRPr sz="1700"/>
            </a:lvl4pPr>
            <a:lvl5pPr>
              <a:defRPr sz="17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3112170"/>
            <a:ext cx="4011084" cy="2662991"/>
          </a:xfrm>
        </p:spPr>
        <p:txBody>
          <a:bodyPr>
            <a:normAutofit/>
          </a:bodyPr>
          <a:lstStyle>
            <a:lvl1pPr marL="0" indent="0">
              <a:buNone/>
              <a:defRPr sz="1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3"/>
          <p:cNvSpPr>
            <a:spLocks noGrp="1"/>
          </p:cNvSpPr>
          <p:nvPr>
            <p:ph type="dt" sz="half" idx="10"/>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10"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454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normAutofit/>
          </a:bodyPr>
          <a:lstStyle>
            <a:lvl1pPr algn="l">
              <a:defRPr sz="2100" b="1">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1339516"/>
            <a:ext cx="7315200" cy="338805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9"/>
            <a:ext cx="7315200" cy="520115"/>
          </a:xfrm>
        </p:spPr>
        <p:txBody>
          <a:bodyPr>
            <a:normAutofit/>
          </a:bodyPr>
          <a:lstStyle>
            <a:lvl1pPr marL="0" indent="0">
              <a:buNone/>
              <a:defRPr sz="1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3"/>
          <p:cNvSpPr>
            <a:spLocks noGrp="1"/>
          </p:cNvSpPr>
          <p:nvPr>
            <p:ph type="dt" sz="half" idx="10"/>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8" name="Footer Placeholder 4"/>
          <p:cNvSpPr>
            <a:spLocks noGrp="1"/>
          </p:cNvSpPr>
          <p:nvPr>
            <p:ph type="ftr" sz="quarter" idx="3"/>
          </p:nvPr>
        </p:nvSpPr>
        <p:spPr>
          <a:xfrm>
            <a:off x="3401822" y="6516688"/>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13426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5552321" y="6326359"/>
            <a:ext cx="1137920" cy="262701"/>
          </a:xfrm>
          <a:prstGeom prst="rect">
            <a:avLst/>
          </a:prstGeom>
          <a:noFill/>
        </p:spPr>
        <p:txBody>
          <a:bodyPr wrap="square" rtlCol="0">
            <a:spAutoFit/>
          </a:bodyPr>
          <a:lstStyle/>
          <a:p>
            <a:pPr algn="ctr"/>
            <a:fld id="{D7D97018-63BF-46DF-88BC-D9A84C627B20}" type="slidenum">
              <a:rPr lang="en-US" sz="1107" smtClean="0">
                <a:solidFill>
                  <a:schemeClr val="tx1"/>
                </a:solidFill>
                <a:latin typeface="Arial" panose="020B0604020202020204" pitchFamily="34" charset="0"/>
                <a:cs typeface="Arial" panose="020B0604020202020204" pitchFamily="34" charset="0"/>
              </a:rPr>
              <a:pPr algn="ctr"/>
              <a:t>‹#›</a:t>
            </a:fld>
            <a:endParaRPr lang="en-US" sz="1107">
              <a:solidFill>
                <a:schemeClr val="tx1"/>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09600" y="0"/>
            <a:ext cx="11480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277417"/>
            <a:ext cx="10972800" cy="41348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nt.jpg"/>
          <p:cNvPicPr>
            <a:picLocks noChangeAspect="1"/>
          </p:cNvPicPr>
          <p:nvPr userDrawn="1"/>
        </p:nvPicPr>
        <p:blipFill>
          <a:blip r:embed="rId13"/>
          <a:stretch>
            <a:fillRect/>
          </a:stretch>
        </p:blipFill>
        <p:spPr>
          <a:xfrm>
            <a:off x="9947849" y="6154093"/>
            <a:ext cx="1828800" cy="393955"/>
          </a:xfrm>
          <a:prstGeom prst="rect">
            <a:avLst/>
          </a:prstGeom>
        </p:spPr>
      </p:pic>
      <p:sp>
        <p:nvSpPr>
          <p:cNvPr id="16" name="Date Placeholder 3"/>
          <p:cNvSpPr>
            <a:spLocks noGrp="1"/>
          </p:cNvSpPr>
          <p:nvPr>
            <p:ph type="dt" sz="half" idx="2"/>
          </p:nvPr>
        </p:nvSpPr>
        <p:spPr>
          <a:xfrm>
            <a:off x="140487" y="6516688"/>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sp>
        <p:nvSpPr>
          <p:cNvPr id="17" name="Footer Placeholder 4"/>
          <p:cNvSpPr>
            <a:spLocks noGrp="1"/>
          </p:cNvSpPr>
          <p:nvPr>
            <p:ph type="ftr" sz="quarter" idx="3"/>
          </p:nvPr>
        </p:nvSpPr>
        <p:spPr>
          <a:xfrm>
            <a:off x="3401822" y="6516688"/>
            <a:ext cx="3929421"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a:p>
        </p:txBody>
      </p:sp>
      <p:pic>
        <p:nvPicPr>
          <p:cNvPr id="13" name="Picture 12">
            <a:extLst>
              <a:ext uri="{FF2B5EF4-FFF2-40B4-BE49-F238E27FC236}">
                <a16:creationId xmlns:a16="http://schemas.microsoft.com/office/drawing/2014/main" id="{AE26D3DF-BF74-49C2-9DD3-034CF8252828}"/>
              </a:ext>
            </a:extLst>
          </p:cNvPr>
          <p:cNvPicPr>
            <a:picLocks noChangeAspect="1"/>
          </p:cNvPicPr>
          <p:nvPr userDrawn="1"/>
        </p:nvPicPr>
        <p:blipFill>
          <a:blip r:embed="rId14"/>
          <a:stretch>
            <a:fillRect/>
          </a:stretch>
        </p:blipFill>
        <p:spPr>
          <a:xfrm>
            <a:off x="0" y="5722222"/>
            <a:ext cx="12192000" cy="121919"/>
          </a:xfrm>
          <a:prstGeom prst="rect">
            <a:avLst/>
          </a:prstGeom>
        </p:spPr>
      </p:pic>
      <p:sp>
        <p:nvSpPr>
          <p:cNvPr id="14" name="TextBox 6">
            <a:extLst>
              <a:ext uri="{FF2B5EF4-FFF2-40B4-BE49-F238E27FC236}">
                <a16:creationId xmlns:a16="http://schemas.microsoft.com/office/drawing/2014/main" id="{A3C53A78-CC66-47EA-9A16-0DB121C3759D}"/>
              </a:ext>
            </a:extLst>
          </p:cNvPr>
          <p:cNvSpPr txBox="1"/>
          <p:nvPr userDrawn="1"/>
        </p:nvSpPr>
        <p:spPr>
          <a:xfrm>
            <a:off x="385384" y="6220549"/>
            <a:ext cx="1952433" cy="272154"/>
          </a:xfrm>
          <a:prstGeom prst="rect">
            <a:avLst/>
          </a:prstGeom>
          <a:noFill/>
        </p:spPr>
        <p:txBody>
          <a:bodyPr wrap="square" lIns="0" tIns="50941" rIns="0"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1">
                <a:solidFill>
                  <a:srgbClr val="005A8C"/>
                </a:solidFill>
                <a:latin typeface="Arial" pitchFamily="34" charset="0"/>
                <a:cs typeface="Arial" pitchFamily="34" charset="0"/>
              </a:rPr>
              <a:t>aba.com   |   1-800-BANKERS</a:t>
            </a:r>
          </a:p>
        </p:txBody>
      </p:sp>
    </p:spTree>
    <p:extLst>
      <p:ext uri="{BB962C8B-B14F-4D97-AF65-F5344CB8AC3E}">
        <p14:creationId xmlns:p14="http://schemas.microsoft.com/office/powerpoint/2010/main" val="2666121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3600" kern="1200">
          <a:solidFill>
            <a:schemeClr val="tx1"/>
          </a:solidFill>
          <a:latin typeface="Arial "/>
          <a:ea typeface="+mj-ea"/>
          <a:cs typeface="+mj-cs"/>
        </a:defRPr>
      </a:lvl1pPr>
    </p:titleStyle>
    <p:bodyStyle>
      <a:lvl1pPr marL="342891" indent="-342891" algn="l" defTabSz="457189" rtl="0" eaLnBrk="1" latinLnBrk="0" hangingPunct="1">
        <a:spcBef>
          <a:spcPct val="20000"/>
        </a:spcBef>
        <a:buFont typeface="Arial"/>
        <a:buChar char="•"/>
        <a:defRPr sz="2500" kern="1200">
          <a:solidFill>
            <a:srgbClr val="595959"/>
          </a:solidFill>
          <a:latin typeface="Arial" pitchFamily="34" charset="0"/>
          <a:ea typeface="+mn-ea"/>
          <a:cs typeface="Arial" pitchFamily="34" charset="0"/>
        </a:defRPr>
      </a:lvl1pPr>
      <a:lvl2pPr marL="742932" indent="-285744" algn="l" defTabSz="457189" rtl="0" eaLnBrk="1" latinLnBrk="0" hangingPunct="1">
        <a:spcBef>
          <a:spcPct val="20000"/>
        </a:spcBef>
        <a:buFont typeface="Arial"/>
        <a:buChar char="–"/>
        <a:defRPr sz="2100" kern="1200">
          <a:solidFill>
            <a:srgbClr val="595959"/>
          </a:solidFill>
          <a:latin typeface="Arial" pitchFamily="34" charset="0"/>
          <a:ea typeface="+mn-ea"/>
          <a:cs typeface="Arial" pitchFamily="34" charset="0"/>
        </a:defRPr>
      </a:lvl2pPr>
      <a:lvl3pPr marL="1142971" indent="-228594" algn="l" defTabSz="457189" rtl="0" eaLnBrk="1" latinLnBrk="0" hangingPunct="1">
        <a:spcBef>
          <a:spcPct val="20000"/>
        </a:spcBef>
        <a:buFont typeface="Arial"/>
        <a:buChar char="•"/>
        <a:defRPr sz="1900" kern="1200">
          <a:solidFill>
            <a:srgbClr val="595959"/>
          </a:solidFill>
          <a:latin typeface="Arial" pitchFamily="34" charset="0"/>
          <a:ea typeface="+mn-ea"/>
          <a:cs typeface="Arial" pitchFamily="34" charset="0"/>
        </a:defRPr>
      </a:lvl3pPr>
      <a:lvl4pPr marL="1600160" indent="-228594" algn="l" defTabSz="457189" rtl="0" eaLnBrk="1" latinLnBrk="0" hangingPunct="1">
        <a:spcBef>
          <a:spcPct val="20000"/>
        </a:spcBef>
        <a:buFont typeface="Arial"/>
        <a:buChar char="–"/>
        <a:defRPr sz="1700" kern="1200">
          <a:solidFill>
            <a:srgbClr val="595959"/>
          </a:solidFill>
          <a:latin typeface="Arial" pitchFamily="34" charset="0"/>
          <a:ea typeface="+mn-ea"/>
          <a:cs typeface="Arial" pitchFamily="34" charset="0"/>
        </a:defRPr>
      </a:lvl4pPr>
      <a:lvl5pPr marL="2057349" indent="-228594" algn="l" defTabSz="457189" rtl="0" eaLnBrk="1" latinLnBrk="0" hangingPunct="1">
        <a:spcBef>
          <a:spcPct val="20000"/>
        </a:spcBef>
        <a:buFont typeface="Arial"/>
        <a:buChar char="»"/>
        <a:defRPr sz="1700" kern="1200">
          <a:solidFill>
            <a:srgbClr val="595959"/>
          </a:solidFill>
          <a:latin typeface="Arial" pitchFamily="34" charset="0"/>
          <a:ea typeface="+mn-ea"/>
          <a:cs typeface="Arial"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incen.gov/boi/small-entity-compliance-guide" TargetMode="External"/><Relationship Id="rId2" Type="http://schemas.openxmlformats.org/officeDocument/2006/relationships/hyperlink" Target="https://www.fincen.gov/boi" TargetMode="External"/><Relationship Id="rId1" Type="http://schemas.openxmlformats.org/officeDocument/2006/relationships/slideLayout" Target="../slideLayouts/slideLayout2.xml"/><Relationship Id="rId5" Type="http://schemas.openxmlformats.org/officeDocument/2006/relationships/hyperlink" Target="https://www.fincen.gov/boi/quick-reference" TargetMode="External"/><Relationship Id="rId4" Type="http://schemas.openxmlformats.org/officeDocument/2006/relationships/hyperlink" Target="https://www.fincen.gov/boi-faq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suits&#10;&#10;Description automatically generated">
            <a:extLst>
              <a:ext uri="{FF2B5EF4-FFF2-40B4-BE49-F238E27FC236}">
                <a16:creationId xmlns:a16="http://schemas.microsoft.com/office/drawing/2014/main" id="{98BFC251-1003-075D-2A35-A88A4081E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544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2F11-8611-19CB-84C7-CBF4DF4B1E6B}"/>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“Direct or indirect exercise of substantial control”</a:t>
            </a:r>
          </a:p>
        </p:txBody>
      </p:sp>
      <p:sp>
        <p:nvSpPr>
          <p:cNvPr id="3" name="Content Placeholder 2">
            <a:extLst>
              <a:ext uri="{FF2B5EF4-FFF2-40B4-BE49-F238E27FC236}">
                <a16:creationId xmlns:a16="http://schemas.microsoft.com/office/drawing/2014/main" id="{D4BD3B27-B9BE-6FBB-24B1-97B4EE17F808}"/>
              </a:ext>
            </a:extLst>
          </p:cNvPr>
          <p:cNvSpPr>
            <a:spLocks noGrp="1"/>
          </p:cNvSpPr>
          <p:nvPr>
            <p:ph idx="1"/>
          </p:nvPr>
        </p:nvSpPr>
        <p:spPr/>
        <p:txBody>
          <a:bodyPr>
            <a:normAutofit fontScale="92500" lnSpcReduction="10000"/>
          </a:bodyPr>
          <a:lstStyle/>
          <a:p>
            <a:r>
              <a:rPr lang="en-US" dirty="0">
                <a:latin typeface="Lato" panose="020F0502020204030203" pitchFamily="34" charset="0"/>
                <a:ea typeface="Lato" panose="020F0502020204030203" pitchFamily="34" charset="0"/>
                <a:cs typeface="Lato" panose="020F0502020204030203" pitchFamily="34" charset="0"/>
              </a:rPr>
              <a:t>(ii) Direct or indirect exercise of substantial control. An individual may directly or indirectly, including as a trustee of a trust or similar arrangement, exercise substantial control over a reporting company through:</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(A) Board representation;</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(B) Ownership or control of a majority of the voting power or voting rights of the 	reporting company;</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(C) Rights associated with any financing arrangement or interest in a company;</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(D) Control over one or more intermediary entities that separately or collectively 	exercise substantial control over a reporting company;</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(E) Arrangements or financial or business relationships, whether formal or informal, 	with other individuals or entities acting as nominees; or</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(F) any other contract, arrangement, understanding, relationship, or otherwise.</a:t>
            </a:r>
          </a:p>
          <a:p>
            <a:pPr marL="457189" lvl="1" indent="0">
              <a:buNone/>
            </a:pPr>
            <a:r>
              <a:rPr lang="en-US" i="1" dirty="0">
                <a:latin typeface="Lato" panose="020F0502020204030203" pitchFamily="34" charset="0"/>
                <a:ea typeface="Lato" panose="020F0502020204030203" pitchFamily="34" charset="0"/>
                <a:cs typeface="Lato" panose="020F0502020204030203" pitchFamily="34" charset="0"/>
              </a:rPr>
              <a:t>See</a:t>
            </a:r>
            <a:r>
              <a:rPr lang="en-US" dirty="0">
                <a:latin typeface="Lato" panose="020F0502020204030203" pitchFamily="34" charset="0"/>
                <a:ea typeface="Lato" panose="020F0502020204030203" pitchFamily="34" charset="0"/>
                <a:cs typeface="Lato" panose="020F0502020204030203" pitchFamily="34" charset="0"/>
              </a:rPr>
              <a:t> 31 CFR 1010.380(d)(1)(ii)</a:t>
            </a:r>
          </a:p>
        </p:txBody>
      </p:sp>
    </p:spTree>
    <p:extLst>
      <p:ext uri="{BB962C8B-B14F-4D97-AF65-F5344CB8AC3E}">
        <p14:creationId xmlns:p14="http://schemas.microsoft.com/office/powerpoint/2010/main" val="89587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1E1C-E329-0A9B-A88D-FB34D963F92F}"/>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What is Ownership Interest?</a:t>
            </a:r>
          </a:p>
        </p:txBody>
      </p:sp>
      <p:sp>
        <p:nvSpPr>
          <p:cNvPr id="3" name="Content Placeholder 2">
            <a:extLst>
              <a:ext uri="{FF2B5EF4-FFF2-40B4-BE49-F238E27FC236}">
                <a16:creationId xmlns:a16="http://schemas.microsoft.com/office/drawing/2014/main" id="{DE122800-A064-F5A6-8408-15871B2A7277}"/>
              </a:ext>
            </a:extLst>
          </p:cNvPr>
          <p:cNvSpPr>
            <a:spLocks noGrp="1"/>
          </p:cNvSpPr>
          <p:nvPr>
            <p:ph idx="1"/>
          </p:nvPr>
        </p:nvSpPr>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Reporting companies are required to identify all individuals who own or control at least 25 percent of the ownership interests of the company. Any of the following may be an ownership interest: </a:t>
            </a:r>
          </a:p>
          <a:p>
            <a:pPr lvl="1"/>
            <a:r>
              <a:rPr lang="en-US" dirty="0">
                <a:latin typeface="Lato" panose="020F0502020204030203" pitchFamily="34" charset="0"/>
                <a:ea typeface="Lato" panose="020F0502020204030203" pitchFamily="34" charset="0"/>
                <a:cs typeface="Lato" panose="020F0502020204030203" pitchFamily="34" charset="0"/>
              </a:rPr>
              <a:t>equity, stock, or voting rights; </a:t>
            </a:r>
          </a:p>
          <a:p>
            <a:pPr lvl="1"/>
            <a:r>
              <a:rPr lang="en-US" dirty="0">
                <a:latin typeface="Lato" panose="020F0502020204030203" pitchFamily="34" charset="0"/>
                <a:ea typeface="Lato" panose="020F0502020204030203" pitchFamily="34" charset="0"/>
                <a:cs typeface="Lato" panose="020F0502020204030203" pitchFamily="34" charset="0"/>
              </a:rPr>
              <a:t>a capital or profit interest; </a:t>
            </a:r>
          </a:p>
          <a:p>
            <a:pPr lvl="1"/>
            <a:r>
              <a:rPr lang="en-US" dirty="0">
                <a:latin typeface="Lato" panose="020F0502020204030203" pitchFamily="34" charset="0"/>
                <a:ea typeface="Lato" panose="020F0502020204030203" pitchFamily="34" charset="0"/>
                <a:cs typeface="Lato" panose="020F0502020204030203" pitchFamily="34" charset="0"/>
              </a:rPr>
              <a:t>convertible instruments;</a:t>
            </a:r>
          </a:p>
          <a:p>
            <a:pPr lvl="1"/>
            <a:r>
              <a:rPr lang="en-US" dirty="0">
                <a:latin typeface="Lato" panose="020F0502020204030203" pitchFamily="34" charset="0"/>
                <a:ea typeface="Lato" panose="020F0502020204030203" pitchFamily="34" charset="0"/>
                <a:cs typeface="Lato" panose="020F0502020204030203" pitchFamily="34" charset="0"/>
              </a:rPr>
              <a:t>options or other non-binding privileges to buy or sell any of the foregoing; and</a:t>
            </a:r>
          </a:p>
          <a:p>
            <a:pPr lvl="1"/>
            <a:r>
              <a:rPr lang="en-US" b="1" i="1" dirty="0">
                <a:latin typeface="Lato" panose="020F0502020204030203" pitchFamily="34" charset="0"/>
                <a:ea typeface="Lato" panose="020F0502020204030203" pitchFamily="34" charset="0"/>
                <a:cs typeface="Lato" panose="020F0502020204030203" pitchFamily="34" charset="0"/>
              </a:rPr>
              <a:t>any other instrument, contract, or other mechanism used to establish ownership</a:t>
            </a:r>
            <a:r>
              <a:rPr lang="en-US" dirty="0">
                <a:latin typeface="Lato" panose="020F0502020204030203" pitchFamily="34" charset="0"/>
                <a:ea typeface="Lato" panose="020F0502020204030203" pitchFamily="34" charset="0"/>
                <a:cs typeface="Lato" panose="020F0502020204030203" pitchFamily="34" charset="0"/>
              </a:rPr>
              <a:t>. </a:t>
            </a:r>
          </a:p>
          <a:p>
            <a:r>
              <a:rPr lang="en-US" dirty="0">
                <a:latin typeface="Lato" panose="020F0502020204030203" pitchFamily="34" charset="0"/>
                <a:ea typeface="Lato" panose="020F0502020204030203" pitchFamily="34" charset="0"/>
                <a:cs typeface="Lato" panose="020F0502020204030203" pitchFamily="34" charset="0"/>
              </a:rPr>
              <a:t>A reporting company may have multiple types of ownership interests.</a:t>
            </a:r>
          </a:p>
        </p:txBody>
      </p:sp>
    </p:spTree>
    <p:extLst>
      <p:ext uri="{BB962C8B-B14F-4D97-AF65-F5344CB8AC3E}">
        <p14:creationId xmlns:p14="http://schemas.microsoft.com/office/powerpoint/2010/main" val="354545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1609-A03D-FD49-9D30-3016800147AE}"/>
              </a:ext>
            </a:extLst>
          </p:cNvPr>
          <p:cNvSpPr>
            <a:spLocks noGrp="1"/>
          </p:cNvSpPr>
          <p:nvPr>
            <p:ph type="title"/>
          </p:nvPr>
        </p:nvSpPr>
        <p:spPr/>
        <p:txBody>
          <a:bodyPr/>
          <a:lstStyle/>
          <a:p>
            <a:r>
              <a:rPr lang="en-US" dirty="0"/>
              <a:t>What is Beneficial Ownership Information?</a:t>
            </a:r>
          </a:p>
        </p:txBody>
      </p:sp>
      <p:pic>
        <p:nvPicPr>
          <p:cNvPr id="9" name="Content Placeholder 8">
            <a:extLst>
              <a:ext uri="{FF2B5EF4-FFF2-40B4-BE49-F238E27FC236}">
                <a16:creationId xmlns:a16="http://schemas.microsoft.com/office/drawing/2014/main" id="{C1CB0241-C25E-71D4-48CE-DBE798F7C7AB}"/>
              </a:ext>
            </a:extLst>
          </p:cNvPr>
          <p:cNvPicPr>
            <a:picLocks noGrp="1" noChangeAspect="1"/>
          </p:cNvPicPr>
          <p:nvPr>
            <p:ph idx="1"/>
          </p:nvPr>
        </p:nvPicPr>
        <p:blipFill>
          <a:blip r:embed="rId2"/>
          <a:stretch>
            <a:fillRect/>
          </a:stretch>
        </p:blipFill>
        <p:spPr>
          <a:xfrm>
            <a:off x="183262" y="1676137"/>
            <a:ext cx="5641341" cy="3457425"/>
          </a:xfrm>
        </p:spPr>
      </p:pic>
      <p:pic>
        <p:nvPicPr>
          <p:cNvPr id="11" name="Picture 10">
            <a:extLst>
              <a:ext uri="{FF2B5EF4-FFF2-40B4-BE49-F238E27FC236}">
                <a16:creationId xmlns:a16="http://schemas.microsoft.com/office/drawing/2014/main" id="{FCF1E367-040B-53D7-419C-1EA9B866C9CA}"/>
              </a:ext>
            </a:extLst>
          </p:cNvPr>
          <p:cNvPicPr>
            <a:picLocks noChangeAspect="1"/>
          </p:cNvPicPr>
          <p:nvPr/>
        </p:nvPicPr>
        <p:blipFill>
          <a:blip r:embed="rId3"/>
          <a:stretch>
            <a:fillRect/>
          </a:stretch>
        </p:blipFill>
        <p:spPr>
          <a:xfrm>
            <a:off x="6091371" y="1524769"/>
            <a:ext cx="5917367" cy="3760159"/>
          </a:xfrm>
          <a:prstGeom prst="rect">
            <a:avLst/>
          </a:prstGeom>
        </p:spPr>
      </p:pic>
    </p:spTree>
    <p:extLst>
      <p:ext uri="{BB962C8B-B14F-4D97-AF65-F5344CB8AC3E}">
        <p14:creationId xmlns:p14="http://schemas.microsoft.com/office/powerpoint/2010/main" val="80184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25D9-049D-E1AC-23FA-876F3DB76845}"/>
              </a:ext>
            </a:extLst>
          </p:cNvPr>
          <p:cNvSpPr>
            <a:spLocks noGrp="1"/>
          </p:cNvSpPr>
          <p:nvPr>
            <p:ph type="title"/>
          </p:nvPr>
        </p:nvSpPr>
        <p:spPr/>
        <p:txBody>
          <a:bodyPr/>
          <a:lstStyle/>
          <a:p>
            <a:r>
              <a:rPr lang="en-US" dirty="0"/>
              <a:t>When Is My Reporting Deadline?	</a:t>
            </a:r>
          </a:p>
        </p:txBody>
      </p:sp>
      <p:sp>
        <p:nvSpPr>
          <p:cNvPr id="3" name="Content Placeholder 2">
            <a:extLst>
              <a:ext uri="{FF2B5EF4-FFF2-40B4-BE49-F238E27FC236}">
                <a16:creationId xmlns:a16="http://schemas.microsoft.com/office/drawing/2014/main" id="{464E9032-A4F5-AA66-77DE-5F74B80D1D4E}"/>
              </a:ext>
            </a:extLst>
          </p:cNvPr>
          <p:cNvSpPr>
            <a:spLocks noGrp="1"/>
          </p:cNvSpPr>
          <p:nvPr>
            <p:ph idx="1"/>
          </p:nvPr>
        </p:nvSpPr>
        <p:spPr/>
        <p:txBody>
          <a:bodyPr/>
          <a:lstStyle/>
          <a:p>
            <a:r>
              <a:rPr lang="en-US" dirty="0"/>
              <a:t>For domestic businesses, it depends on when my business was “created”</a:t>
            </a:r>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6642DC29-C528-78AB-6A41-A503709C6344}"/>
              </a:ext>
            </a:extLst>
          </p:cNvPr>
          <p:cNvGraphicFramePr>
            <a:graphicFrameLocks noGrp="1"/>
          </p:cNvGraphicFramePr>
          <p:nvPr>
            <p:extLst>
              <p:ext uri="{D42A27DB-BD31-4B8C-83A1-F6EECF244321}">
                <p14:modId xmlns:p14="http://schemas.microsoft.com/office/powerpoint/2010/main" val="913162779"/>
              </p:ext>
            </p:extLst>
          </p:nvPr>
        </p:nvGraphicFramePr>
        <p:xfrm>
          <a:off x="2032000" y="2359929"/>
          <a:ext cx="8127999"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69125201"/>
                    </a:ext>
                  </a:extLst>
                </a:gridCol>
                <a:gridCol w="2709333">
                  <a:extLst>
                    <a:ext uri="{9D8B030D-6E8A-4147-A177-3AD203B41FA5}">
                      <a16:colId xmlns:a16="http://schemas.microsoft.com/office/drawing/2014/main" val="3599386232"/>
                    </a:ext>
                  </a:extLst>
                </a:gridCol>
                <a:gridCol w="2709333">
                  <a:extLst>
                    <a:ext uri="{9D8B030D-6E8A-4147-A177-3AD203B41FA5}">
                      <a16:colId xmlns:a16="http://schemas.microsoft.com/office/drawing/2014/main" val="1194659623"/>
                    </a:ext>
                  </a:extLst>
                </a:gridCol>
              </a:tblGrid>
              <a:tr h="453396">
                <a:tc>
                  <a:txBody>
                    <a:bodyPr/>
                    <a:lstStyle/>
                    <a:p>
                      <a:r>
                        <a:rPr lang="en-US" dirty="0"/>
                        <a:t>Before January 1, 2024</a:t>
                      </a:r>
                    </a:p>
                  </a:txBody>
                  <a:tcPr/>
                </a:tc>
                <a:tc>
                  <a:txBody>
                    <a:bodyPr/>
                    <a:lstStyle/>
                    <a:p>
                      <a:r>
                        <a:rPr lang="en-US" dirty="0"/>
                        <a:t>January 1, 2024-December 31, 2024</a:t>
                      </a:r>
                    </a:p>
                  </a:txBody>
                  <a:tcPr/>
                </a:tc>
                <a:tc>
                  <a:txBody>
                    <a:bodyPr/>
                    <a:lstStyle/>
                    <a:p>
                      <a:r>
                        <a:rPr lang="en-US" dirty="0"/>
                        <a:t>On or after January 1, 2025</a:t>
                      </a:r>
                    </a:p>
                  </a:txBody>
                  <a:tcPr/>
                </a:tc>
                <a:extLst>
                  <a:ext uri="{0D108BD9-81ED-4DB2-BD59-A6C34878D82A}">
                    <a16:rowId xmlns:a16="http://schemas.microsoft.com/office/drawing/2014/main" val="1833229487"/>
                  </a:ext>
                </a:extLst>
              </a:tr>
              <a:tr h="370840">
                <a:tc>
                  <a:txBody>
                    <a:bodyPr/>
                    <a:lstStyle/>
                    <a:p>
                      <a:r>
                        <a:rPr lang="en-US" b="1" dirty="0"/>
                        <a:t>January 1, 2025 </a:t>
                      </a:r>
                    </a:p>
                    <a:p>
                      <a:r>
                        <a:rPr lang="en-US" dirty="0"/>
                        <a:t>(1 year from when the rule became effective)</a:t>
                      </a:r>
                    </a:p>
                  </a:txBody>
                  <a:tcPr/>
                </a:tc>
                <a:tc>
                  <a:txBody>
                    <a:bodyPr/>
                    <a:lstStyle/>
                    <a:p>
                      <a:r>
                        <a:rPr lang="en-US" b="1" dirty="0"/>
                        <a:t>90 days </a:t>
                      </a:r>
                    </a:p>
                    <a:p>
                      <a:r>
                        <a:rPr lang="en-US" dirty="0"/>
                        <a:t>(from the earlier date of “actual notice” or “public notice” of creation)</a:t>
                      </a:r>
                    </a:p>
                  </a:txBody>
                  <a:tcPr/>
                </a:tc>
                <a:tc>
                  <a:txBody>
                    <a:bodyPr/>
                    <a:lstStyle/>
                    <a:p>
                      <a:r>
                        <a:rPr lang="en-US" b="1" dirty="0"/>
                        <a:t>30 days</a:t>
                      </a:r>
                    </a:p>
                    <a:p>
                      <a:r>
                        <a:rPr lang="en-US" dirty="0"/>
                        <a:t>(from the earlier date of “actual notice” or “public notice” of creation) </a:t>
                      </a:r>
                    </a:p>
                  </a:txBody>
                  <a:tcPr/>
                </a:tc>
                <a:extLst>
                  <a:ext uri="{0D108BD9-81ED-4DB2-BD59-A6C34878D82A}">
                    <a16:rowId xmlns:a16="http://schemas.microsoft.com/office/drawing/2014/main" val="4078593408"/>
                  </a:ext>
                </a:extLst>
              </a:tr>
            </a:tbl>
          </a:graphicData>
        </a:graphic>
      </p:graphicFrame>
    </p:spTree>
    <p:extLst>
      <p:ext uri="{BB962C8B-B14F-4D97-AF65-F5344CB8AC3E}">
        <p14:creationId xmlns:p14="http://schemas.microsoft.com/office/powerpoint/2010/main" val="290456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8014-5F1E-DDFF-84F2-8A9B0B28A75F}"/>
              </a:ext>
            </a:extLst>
          </p:cNvPr>
          <p:cNvSpPr>
            <a:spLocks noGrp="1"/>
          </p:cNvSpPr>
          <p:nvPr>
            <p:ph type="title"/>
          </p:nvPr>
        </p:nvSpPr>
        <p:spPr/>
        <p:txBody>
          <a:bodyPr/>
          <a:lstStyle/>
          <a:p>
            <a:r>
              <a:rPr lang="en-US" dirty="0"/>
              <a:t>What Are My Responsibilities to Update?</a:t>
            </a:r>
          </a:p>
        </p:txBody>
      </p:sp>
      <p:pic>
        <p:nvPicPr>
          <p:cNvPr id="5" name="Content Placeholder 4">
            <a:extLst>
              <a:ext uri="{FF2B5EF4-FFF2-40B4-BE49-F238E27FC236}">
                <a16:creationId xmlns:a16="http://schemas.microsoft.com/office/drawing/2014/main" id="{C832C663-40D0-F113-91F9-0FDC605C203F}"/>
              </a:ext>
            </a:extLst>
          </p:cNvPr>
          <p:cNvPicPr>
            <a:picLocks noGrp="1" noChangeAspect="1"/>
          </p:cNvPicPr>
          <p:nvPr>
            <p:ph idx="1"/>
          </p:nvPr>
        </p:nvPicPr>
        <p:blipFill>
          <a:blip r:embed="rId2"/>
          <a:stretch>
            <a:fillRect/>
          </a:stretch>
        </p:blipFill>
        <p:spPr>
          <a:xfrm>
            <a:off x="1472232" y="1149864"/>
            <a:ext cx="8851610" cy="4175125"/>
          </a:xfrm>
          <a:prstGeom prst="rect">
            <a:avLst/>
          </a:prstGeom>
        </p:spPr>
      </p:pic>
    </p:spTree>
    <p:extLst>
      <p:ext uri="{BB962C8B-B14F-4D97-AF65-F5344CB8AC3E}">
        <p14:creationId xmlns:p14="http://schemas.microsoft.com/office/powerpoint/2010/main" val="343260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1D0F-26A8-F848-2423-A41B765B2DD4}"/>
              </a:ext>
            </a:extLst>
          </p:cNvPr>
          <p:cNvSpPr>
            <a:spLocks noGrp="1"/>
          </p:cNvSpPr>
          <p:nvPr>
            <p:ph type="title"/>
          </p:nvPr>
        </p:nvSpPr>
        <p:spPr/>
        <p:txBody>
          <a:bodyPr/>
          <a:lstStyle/>
          <a:p>
            <a:r>
              <a:rPr lang="en-US" dirty="0"/>
              <a:t>Penalties</a:t>
            </a:r>
          </a:p>
        </p:txBody>
      </p:sp>
      <p:sp>
        <p:nvSpPr>
          <p:cNvPr id="3" name="Content Placeholder 2">
            <a:extLst>
              <a:ext uri="{FF2B5EF4-FFF2-40B4-BE49-F238E27FC236}">
                <a16:creationId xmlns:a16="http://schemas.microsoft.com/office/drawing/2014/main" id="{DEC3996B-C2BA-75F5-7EB2-0B088D48EC0F}"/>
              </a:ext>
            </a:extLst>
          </p:cNvPr>
          <p:cNvSpPr>
            <a:spLocks noGrp="1"/>
          </p:cNvSpPr>
          <p:nvPr>
            <p:ph idx="1"/>
          </p:nvPr>
        </p:nvSpPr>
        <p:spPr/>
        <p:txBody>
          <a:bodyPr>
            <a:normAutofit fontScale="92500"/>
          </a:bodyPr>
          <a:lstStyle/>
          <a:p>
            <a:r>
              <a:rPr lang="en-US" dirty="0"/>
              <a:t>Who can be held liable?</a:t>
            </a:r>
          </a:p>
          <a:p>
            <a:pPr lvl="1"/>
            <a:r>
              <a:rPr lang="en-US" dirty="0"/>
              <a:t>Both individuals and corporate entities can be held liable for willful violations. </a:t>
            </a:r>
          </a:p>
          <a:p>
            <a:pPr lvl="1"/>
            <a:r>
              <a:rPr lang="en-US" dirty="0"/>
              <a:t>This can include not only an individual who actually files (or attempts to file) false information with FinCEN, but also anyone who willfully provides the filer with false information to report. </a:t>
            </a:r>
          </a:p>
          <a:p>
            <a:r>
              <a:rPr lang="en-US" dirty="0"/>
              <a:t>A person who willfully violates the BOI reporting requirements may be subject to: </a:t>
            </a:r>
          </a:p>
          <a:p>
            <a:pPr lvl="1"/>
            <a:r>
              <a:rPr lang="en-US" dirty="0"/>
              <a:t>Civil penalties of up to $500 for each day that the violation continues. </a:t>
            </a:r>
          </a:p>
          <a:p>
            <a:pPr lvl="1"/>
            <a:r>
              <a:rPr lang="en-US" dirty="0"/>
              <a:t>Criminal penalties of up to two years imprisonment and a fine of up to $10,000.</a:t>
            </a:r>
          </a:p>
          <a:p>
            <a:r>
              <a:rPr lang="en-US" dirty="0"/>
              <a:t>Potential violations include: </a:t>
            </a:r>
          </a:p>
          <a:p>
            <a:pPr lvl="1"/>
            <a:r>
              <a:rPr lang="en-US" dirty="0"/>
              <a:t>willfully failing to file a beneficial ownership information report, </a:t>
            </a:r>
          </a:p>
          <a:p>
            <a:pPr lvl="1"/>
            <a:r>
              <a:rPr lang="en-US" dirty="0"/>
              <a:t>willfully filing false beneficial ownership information, or </a:t>
            </a:r>
          </a:p>
          <a:p>
            <a:pPr lvl="1"/>
            <a:r>
              <a:rPr lang="en-US" dirty="0"/>
              <a:t>willfully failing to correct or update previously reported beneficial ownership information.</a:t>
            </a:r>
          </a:p>
        </p:txBody>
      </p:sp>
    </p:spTree>
    <p:extLst>
      <p:ext uri="{BB962C8B-B14F-4D97-AF65-F5344CB8AC3E}">
        <p14:creationId xmlns:p14="http://schemas.microsoft.com/office/powerpoint/2010/main" val="81119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5A08-1AAE-CAFE-1CA7-D8C7700C176C}"/>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Summary of FinCEN’s Final Reporting Rule</a:t>
            </a:r>
          </a:p>
        </p:txBody>
      </p:sp>
      <p:sp>
        <p:nvSpPr>
          <p:cNvPr id="3" name="Content Placeholder 2">
            <a:extLst>
              <a:ext uri="{FF2B5EF4-FFF2-40B4-BE49-F238E27FC236}">
                <a16:creationId xmlns:a16="http://schemas.microsoft.com/office/drawing/2014/main" id="{A5195A28-EB56-C240-BE56-FDFA8B79FB15}"/>
              </a:ext>
            </a:extLst>
          </p:cNvPr>
          <p:cNvSpPr>
            <a:spLocks noGrp="1"/>
          </p:cNvSpPr>
          <p:nvPr>
            <p:ph idx="1"/>
          </p:nvPr>
        </p:nvSpPr>
        <p:spPr/>
        <p:txBody>
          <a:bodyPr>
            <a:normAutofit fontScale="70000" lnSpcReduction="20000"/>
          </a:bodyPr>
          <a:lstStyle/>
          <a:p>
            <a:r>
              <a:rPr lang="en-US" sz="2667" dirty="0">
                <a:latin typeface="Lato" panose="020F0502020204030203" pitchFamily="34" charset="0"/>
                <a:ea typeface="Lato" panose="020F0502020204030203" pitchFamily="34" charset="0"/>
                <a:cs typeface="Lato" panose="020F0502020204030203" pitchFamily="34" charset="0"/>
              </a:rPr>
              <a:t>Went into effect on January 1, 2024</a:t>
            </a:r>
          </a:p>
          <a:p>
            <a:r>
              <a:rPr lang="en-US" sz="2667" dirty="0">
                <a:latin typeface="Lato" panose="020F0502020204030203" pitchFamily="34" charset="0"/>
                <a:ea typeface="Lato" panose="020F0502020204030203" pitchFamily="34" charset="0"/>
                <a:cs typeface="Lato" panose="020F0502020204030203" pitchFamily="34" charset="0"/>
              </a:rPr>
              <a:t>Applies to (small) corporations, LLCs, and certain entities created by filing with a state secretary of state (different than CDD “legal entities” your bank may ask you about)</a:t>
            </a:r>
          </a:p>
          <a:p>
            <a:r>
              <a:rPr lang="en-US" sz="2667" dirty="0">
                <a:latin typeface="Lato" panose="020F0502020204030203" pitchFamily="34" charset="0"/>
                <a:ea typeface="Lato" panose="020F0502020204030203" pitchFamily="34" charset="0"/>
                <a:cs typeface="Lato" panose="020F0502020204030203" pitchFamily="34" charset="0"/>
              </a:rPr>
              <a:t>Requires “reporting companies” to report (and update), directly to FinCEN:</a:t>
            </a:r>
          </a:p>
          <a:p>
            <a:pPr lvl="1"/>
            <a:r>
              <a:rPr lang="en-US" sz="2267" dirty="0">
                <a:latin typeface="Lato" panose="020F0502020204030203" pitchFamily="34" charset="0"/>
                <a:ea typeface="Lato" panose="020F0502020204030203" pitchFamily="34" charset="0"/>
                <a:cs typeface="Lato" panose="020F0502020204030203" pitchFamily="34" charset="0"/>
              </a:rPr>
              <a:t>Certain information about the company itself</a:t>
            </a:r>
          </a:p>
          <a:p>
            <a:pPr lvl="1"/>
            <a:r>
              <a:rPr lang="en-US" sz="2267" dirty="0">
                <a:latin typeface="Lato" panose="020F0502020204030203" pitchFamily="34" charset="0"/>
                <a:ea typeface="Lato" panose="020F0502020204030203" pitchFamily="34" charset="0"/>
                <a:cs typeface="Lato" panose="020F0502020204030203" pitchFamily="34" charset="0"/>
              </a:rPr>
              <a:t>Certain information about the company’s “beneficial owners”</a:t>
            </a:r>
          </a:p>
          <a:p>
            <a:pPr lvl="1"/>
            <a:r>
              <a:rPr lang="en-US" sz="2267" dirty="0">
                <a:latin typeface="Lato" panose="020F0502020204030203" pitchFamily="34" charset="0"/>
                <a:ea typeface="Lato" panose="020F0502020204030203" pitchFamily="34" charset="0"/>
                <a:cs typeface="Lato" panose="020F0502020204030203" pitchFamily="34" charset="0"/>
              </a:rPr>
              <a:t>For companies formed on or after January 1, 2024, certain information about the “company applicant(s)”</a:t>
            </a:r>
          </a:p>
          <a:p>
            <a:r>
              <a:rPr lang="en-US" sz="2667" dirty="0">
                <a:latin typeface="Lato" panose="020F0502020204030203" pitchFamily="34" charset="0"/>
                <a:ea typeface="Lato" panose="020F0502020204030203" pitchFamily="34" charset="0"/>
                <a:cs typeface="Lato" panose="020F0502020204030203" pitchFamily="34" charset="0"/>
              </a:rPr>
              <a:t>Deadline for reporting varies </a:t>
            </a:r>
          </a:p>
          <a:p>
            <a:pPr lvl="1"/>
            <a:r>
              <a:rPr lang="en-US" sz="2267" dirty="0">
                <a:latin typeface="Lato" panose="020F0502020204030203" pitchFamily="34" charset="0"/>
                <a:ea typeface="Lato" panose="020F0502020204030203" pitchFamily="34" charset="0"/>
                <a:cs typeface="Lato" panose="020F0502020204030203" pitchFamily="34" charset="0"/>
              </a:rPr>
              <a:t>Existing companies are required to report by January 1, 2025 (they have a year to comply)</a:t>
            </a:r>
          </a:p>
          <a:p>
            <a:pPr lvl="1"/>
            <a:r>
              <a:rPr lang="en-US" sz="2267" dirty="0">
                <a:latin typeface="Lato" panose="020F0502020204030203" pitchFamily="34" charset="0"/>
                <a:ea typeface="Lato" panose="020F0502020204030203" pitchFamily="34" charset="0"/>
                <a:cs typeface="Lato" panose="020F0502020204030203" pitchFamily="34" charset="0"/>
              </a:rPr>
              <a:t>Companies formed on or after January 1, 2024 and before January 1, 2025 will have 90 days from notice*of company creation</a:t>
            </a:r>
          </a:p>
          <a:p>
            <a:r>
              <a:rPr lang="en-US" sz="2667" dirty="0">
                <a:latin typeface="Lato" panose="020F0502020204030203" pitchFamily="34" charset="0"/>
                <a:ea typeface="Lato" panose="020F0502020204030203" pitchFamily="34" charset="0"/>
                <a:cs typeface="Lato" panose="020F0502020204030203" pitchFamily="34" charset="0"/>
              </a:rPr>
              <a:t>Failure to fulfill reporting obligations may result in civil or criminal penalties, </a:t>
            </a:r>
          </a:p>
          <a:p>
            <a:pPr lvl="1"/>
            <a:r>
              <a:rPr lang="en-US" sz="2267" dirty="0">
                <a:latin typeface="Lato" panose="020F0502020204030203" pitchFamily="34" charset="0"/>
                <a:ea typeface="Lato" panose="020F0502020204030203" pitchFamily="34" charset="0"/>
                <a:cs typeface="Lato" panose="020F0502020204030203" pitchFamily="34" charset="0"/>
              </a:rPr>
              <a:t>Treasury is planning to focus on education, and is not planning to play “gotcha.”</a:t>
            </a:r>
          </a:p>
          <a:p>
            <a:pPr marL="457189" lvl="1" indent="0">
              <a:buNone/>
            </a:pPr>
            <a:endParaRPr lang="en-US" sz="1733" dirty="0">
              <a:latin typeface="Lato" panose="020F0502020204030203" pitchFamily="34" charset="0"/>
              <a:ea typeface="Lato" panose="020F0502020204030203" pitchFamily="34" charset="0"/>
              <a:cs typeface="Lato" panose="020F0502020204030203" pitchFamily="34" charset="0"/>
            </a:endParaRPr>
          </a:p>
          <a:p>
            <a:pPr marL="457189" lvl="1" indent="0">
              <a:buNone/>
            </a:pPr>
            <a:r>
              <a:rPr lang="en-US" sz="1600" dirty="0">
                <a:latin typeface="Lato" panose="020F0502020204030203" pitchFamily="34" charset="0"/>
                <a:ea typeface="Lato" panose="020F0502020204030203" pitchFamily="34" charset="0"/>
                <a:cs typeface="Lato" panose="020F0502020204030203" pitchFamily="34" charset="0"/>
              </a:rPr>
              <a:t>**</a:t>
            </a:r>
            <a:r>
              <a:rPr lang="en-US" sz="1733" dirty="0">
                <a:latin typeface="Lato" panose="020F0502020204030203" pitchFamily="34" charset="0"/>
                <a:ea typeface="Lato" panose="020F0502020204030203" pitchFamily="34" charset="0"/>
                <a:cs typeface="Lato" panose="020F0502020204030203" pitchFamily="34" charset="0"/>
              </a:rPr>
              <a:t>the of the earlier of the date on which it receives </a:t>
            </a:r>
            <a:r>
              <a:rPr lang="en-US" sz="1733" b="1" dirty="0">
                <a:latin typeface="Lato" panose="020F0502020204030203" pitchFamily="34" charset="0"/>
                <a:ea typeface="Lato" panose="020F0502020204030203" pitchFamily="34" charset="0"/>
                <a:cs typeface="Lato" panose="020F0502020204030203" pitchFamily="34" charset="0"/>
              </a:rPr>
              <a:t>actual notice</a:t>
            </a:r>
            <a:r>
              <a:rPr lang="en-US" sz="1733" dirty="0">
                <a:latin typeface="Lato" panose="020F0502020204030203" pitchFamily="34" charset="0"/>
                <a:ea typeface="Lato" panose="020F0502020204030203" pitchFamily="34" charset="0"/>
                <a:cs typeface="Lato" panose="020F0502020204030203" pitchFamily="34" charset="0"/>
              </a:rPr>
              <a:t> that its creation has become effective or the date on which a secretary of state or similar  office first provides </a:t>
            </a:r>
            <a:r>
              <a:rPr lang="en-US" sz="1733" b="1" dirty="0">
                <a:latin typeface="Lato" panose="020F0502020204030203" pitchFamily="34" charset="0"/>
                <a:ea typeface="Lato" panose="020F0502020204030203" pitchFamily="34" charset="0"/>
                <a:cs typeface="Lato" panose="020F0502020204030203" pitchFamily="34" charset="0"/>
              </a:rPr>
              <a:t>public notice</a:t>
            </a:r>
            <a:r>
              <a:rPr lang="en-US" sz="1733" dirty="0">
                <a:latin typeface="Lato" panose="020F0502020204030203" pitchFamily="34" charset="0"/>
                <a:ea typeface="Lato" panose="020F0502020204030203" pitchFamily="34" charset="0"/>
                <a:cs typeface="Lato" panose="020F0502020204030203" pitchFamily="34" charset="0"/>
              </a:rPr>
              <a:t>, such as through a publicly accessible registry, that the domestic reporting company has been created. </a:t>
            </a:r>
          </a:p>
          <a:p>
            <a:pPr marL="457189" lvl="1" indent="0">
              <a:buNone/>
            </a:pPr>
            <a:endParaRPr lang="en-US" sz="1733"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0067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9FD0-4046-3DF7-4912-5A2326854C2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C480F32-CFBB-D658-35F7-5426AE80D59A}"/>
              </a:ext>
            </a:extLst>
          </p:cNvPr>
          <p:cNvSpPr>
            <a:spLocks noGrp="1"/>
          </p:cNvSpPr>
          <p:nvPr>
            <p:ph idx="1"/>
          </p:nvPr>
        </p:nvSpPr>
        <p:spPr/>
        <p:txBody>
          <a:bodyPr>
            <a:normAutofit fontScale="92500" lnSpcReduction="20000"/>
          </a:bodyPr>
          <a:lstStyle/>
          <a:p>
            <a:r>
              <a:rPr lang="en-US" dirty="0">
                <a:hlinkClick r:id="rId2"/>
              </a:rPr>
              <a:t>https://www.fincen.gov/boi</a:t>
            </a:r>
            <a:endParaRPr lang="en-US" dirty="0"/>
          </a:p>
          <a:p>
            <a:endParaRPr lang="en-US" dirty="0"/>
          </a:p>
          <a:p>
            <a:r>
              <a:rPr lang="en-US" dirty="0">
                <a:hlinkClick r:id="rId3"/>
              </a:rPr>
              <a:t>https://www.fincen.gov/boi/small-entity-compliance-guide</a:t>
            </a:r>
            <a:endParaRPr lang="en-US" dirty="0"/>
          </a:p>
          <a:p>
            <a:endParaRPr lang="en-US" dirty="0"/>
          </a:p>
          <a:p>
            <a:r>
              <a:rPr lang="en-US" dirty="0">
                <a:hlinkClick r:id="rId4"/>
              </a:rPr>
              <a:t>https://www.fincen.gov/boi-faqs</a:t>
            </a:r>
            <a:endParaRPr lang="en-US" dirty="0"/>
          </a:p>
          <a:p>
            <a:endParaRPr lang="en-US" dirty="0"/>
          </a:p>
          <a:p>
            <a:r>
              <a:rPr lang="en-US" dirty="0">
                <a:hlinkClick r:id="rId5"/>
              </a:rPr>
              <a:t>https://www.fincen.gov/boi/quick-reference</a:t>
            </a:r>
            <a:endParaRPr lang="en-US" dirty="0"/>
          </a:p>
          <a:p>
            <a:endParaRPr lang="en-US" dirty="0"/>
          </a:p>
          <a:p>
            <a:r>
              <a:rPr lang="en-US" dirty="0"/>
              <a:t>31 U.S.C. § 5336 (the CTA)</a:t>
            </a:r>
          </a:p>
          <a:p>
            <a:endParaRPr lang="en-US" dirty="0"/>
          </a:p>
          <a:p>
            <a:r>
              <a:rPr lang="en-US" dirty="0"/>
              <a:t>31 CFR 1010.380 (FinCEN’s regulation)</a:t>
            </a:r>
          </a:p>
        </p:txBody>
      </p:sp>
    </p:spTree>
    <p:extLst>
      <p:ext uri="{BB962C8B-B14F-4D97-AF65-F5344CB8AC3E}">
        <p14:creationId xmlns:p14="http://schemas.microsoft.com/office/powerpoint/2010/main" val="298358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4585-572E-DFE8-B7CB-640A3EE73C11}"/>
              </a:ext>
            </a:extLst>
          </p:cNvPr>
          <p:cNvSpPr>
            <a:spLocks noGrp="1"/>
          </p:cNvSpPr>
          <p:nvPr>
            <p:ph type="title"/>
          </p:nvPr>
        </p:nvSpPr>
        <p:spPr/>
        <p:txBody>
          <a:bodyPr/>
          <a:lstStyle/>
          <a:p>
            <a:endParaRPr lang="en-US"/>
          </a:p>
        </p:txBody>
      </p:sp>
      <p:pic>
        <p:nvPicPr>
          <p:cNvPr id="5" name="Content Placeholder 4" descr="A monument and trees in the distance&#10;&#10;Description automatically generated">
            <a:extLst>
              <a:ext uri="{FF2B5EF4-FFF2-40B4-BE49-F238E27FC236}">
                <a16:creationId xmlns:a16="http://schemas.microsoft.com/office/drawing/2014/main" id="{DB27288B-F23D-B5F7-CA2E-924739CCD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Tree>
    <p:extLst>
      <p:ext uri="{BB962C8B-B14F-4D97-AF65-F5344CB8AC3E}">
        <p14:creationId xmlns:p14="http://schemas.microsoft.com/office/powerpoint/2010/main" val="144284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B506-D687-4A92-96B1-FFCAA4C8560E}"/>
              </a:ext>
            </a:extLst>
          </p:cNvPr>
          <p:cNvSpPr txBox="1">
            <a:spLocks/>
          </p:cNvSpPr>
          <p:nvPr/>
        </p:nvSpPr>
        <p:spPr>
          <a:xfrm>
            <a:off x="892196" y="1405182"/>
            <a:ext cx="10407608" cy="2708372"/>
          </a:xfrm>
          <a:prstGeom prst="rect">
            <a:avLst/>
          </a:prstGeom>
        </p:spPr>
        <p:txBody>
          <a:bodyPr anchor="t">
            <a:normAutofit fontScale="55000" lnSpcReduction="20000"/>
          </a:bodyPr>
          <a:lstStyle>
            <a:lvl1pPr algn="l" defTabSz="342900" rtl="0" eaLnBrk="1" latinLnBrk="0" hangingPunct="1">
              <a:spcBef>
                <a:spcPct val="0"/>
              </a:spcBef>
              <a:buNone/>
              <a:defRPr sz="2700" kern="1200">
                <a:solidFill>
                  <a:schemeClr val="tx1"/>
                </a:solidFill>
                <a:latin typeface="Arial "/>
                <a:ea typeface="+mj-ea"/>
                <a:cs typeface="+mj-cs"/>
              </a:defRPr>
            </a:lvl1pPr>
          </a:lstStyle>
          <a:p>
            <a:pPr algn="ctr" defTabSz="457189"/>
            <a:endParaRPr lang="en-US" sz="4400" dirty="0">
              <a:solidFill>
                <a:srgbClr val="005A8C"/>
              </a:solidFill>
              <a:latin typeface="Lato" panose="020F0502020204030203" pitchFamily="34" charset="0"/>
              <a:ea typeface="Lato" panose="020F0502020204030203" pitchFamily="34" charset="0"/>
              <a:cs typeface="Lato" panose="020F0502020204030203" pitchFamily="34" charset="0"/>
            </a:endParaRPr>
          </a:p>
          <a:p>
            <a:pPr algn="ctr" defTabSz="457189"/>
            <a:r>
              <a:rPr lang="en-US" sz="4400" dirty="0">
                <a:solidFill>
                  <a:srgbClr val="005A8C"/>
                </a:solidFill>
                <a:latin typeface="Lato" panose="020F0502020204030203" pitchFamily="34" charset="0"/>
                <a:ea typeface="Lato" panose="020F0502020204030203" pitchFamily="34" charset="0"/>
                <a:cs typeface="Lato" panose="020F0502020204030203" pitchFamily="34" charset="0"/>
              </a:rPr>
              <a:t>The Corporate Transparency Act</a:t>
            </a:r>
          </a:p>
          <a:p>
            <a:pPr algn="ctr" defTabSz="457189"/>
            <a:r>
              <a:rPr lang="en-US" sz="4400" dirty="0">
                <a:solidFill>
                  <a:srgbClr val="005A8C"/>
                </a:solidFill>
                <a:latin typeface="Lato" panose="020F0502020204030203" pitchFamily="34" charset="0"/>
                <a:ea typeface="Lato" panose="020F0502020204030203" pitchFamily="34" charset="0"/>
                <a:cs typeface="Lato" panose="020F0502020204030203" pitchFamily="34" charset="0"/>
              </a:rPr>
              <a:t>The Beneficial Ownership Reporting Rule</a:t>
            </a:r>
          </a:p>
          <a:p>
            <a:pPr algn="ctr" defTabSz="457189"/>
            <a:r>
              <a:rPr lang="en-US" sz="4400" dirty="0">
                <a:solidFill>
                  <a:srgbClr val="005A8C"/>
                </a:solidFill>
                <a:latin typeface="Lato" panose="020F0502020204030203" pitchFamily="34" charset="0"/>
                <a:ea typeface="Lato" panose="020F0502020204030203" pitchFamily="34" charset="0"/>
                <a:cs typeface="Lato" panose="020F0502020204030203" pitchFamily="34" charset="0"/>
              </a:rPr>
              <a:t>and the Financial Crimes Enforcement Network</a:t>
            </a:r>
          </a:p>
          <a:p>
            <a:pPr algn="ctr" defTabSz="457189"/>
            <a:endParaRPr lang="en-US" sz="4400" dirty="0">
              <a:solidFill>
                <a:srgbClr val="005A8C"/>
              </a:solidFill>
              <a:latin typeface="Lato" panose="020F0502020204030203" pitchFamily="34" charset="0"/>
              <a:ea typeface="Lato" panose="020F0502020204030203" pitchFamily="34" charset="0"/>
              <a:cs typeface="Lato" panose="020F0502020204030203" pitchFamily="34" charset="0"/>
            </a:endParaRPr>
          </a:p>
          <a:p>
            <a:pPr algn="ctr" defTabSz="457189"/>
            <a:endParaRPr lang="en-US" sz="4400" dirty="0">
              <a:solidFill>
                <a:srgbClr val="005A8C"/>
              </a:solidFill>
              <a:latin typeface="Lato" panose="020F0502020204030203" pitchFamily="34" charset="0"/>
              <a:ea typeface="Lato" panose="020F0502020204030203" pitchFamily="34" charset="0"/>
              <a:cs typeface="Lato" panose="020F0502020204030203" pitchFamily="34" charset="0"/>
            </a:endParaRPr>
          </a:p>
          <a:p>
            <a:pPr algn="ctr" defTabSz="457189"/>
            <a:r>
              <a:rPr lang="en-US" sz="4400" dirty="0">
                <a:solidFill>
                  <a:srgbClr val="005A8C"/>
                </a:solidFill>
                <a:latin typeface="Lato" panose="020F0502020204030203" pitchFamily="34" charset="0"/>
                <a:ea typeface="Lato" panose="020F0502020204030203" pitchFamily="34" charset="0"/>
                <a:cs typeface="Lato" panose="020F0502020204030203" pitchFamily="34" charset="0"/>
              </a:rPr>
              <a:t>ABA</a:t>
            </a:r>
          </a:p>
          <a:p>
            <a:pPr algn="ctr" defTabSz="457189"/>
            <a:r>
              <a:rPr lang="en-US" sz="4400" dirty="0">
                <a:solidFill>
                  <a:srgbClr val="005A8C"/>
                </a:solidFill>
                <a:latin typeface="Lato" panose="020F0502020204030203" pitchFamily="34" charset="0"/>
                <a:ea typeface="Lato" panose="020F0502020204030203" pitchFamily="34" charset="0"/>
                <a:cs typeface="Lato" panose="020F0502020204030203" pitchFamily="34" charset="0"/>
              </a:rPr>
              <a:t>February 2024</a:t>
            </a:r>
          </a:p>
        </p:txBody>
      </p:sp>
    </p:spTree>
    <p:extLst>
      <p:ext uri="{BB962C8B-B14F-4D97-AF65-F5344CB8AC3E}">
        <p14:creationId xmlns:p14="http://schemas.microsoft.com/office/powerpoint/2010/main" val="3664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ACBA-9399-DCD1-F3C3-EB1C334A77AC}"/>
              </a:ext>
            </a:extLst>
          </p:cNvPr>
          <p:cNvSpPr>
            <a:spLocks noGrp="1"/>
          </p:cNvSpPr>
          <p:nvPr>
            <p:ph type="title"/>
          </p:nvPr>
        </p:nvSpPr>
        <p:spPr/>
        <p:txBody>
          <a:bodyPr/>
          <a:lstStyle/>
          <a:p>
            <a:r>
              <a:rPr lang="en-US" dirty="0"/>
              <a:t>What and Why?</a:t>
            </a:r>
          </a:p>
        </p:txBody>
      </p:sp>
      <p:sp>
        <p:nvSpPr>
          <p:cNvPr id="3" name="Content Placeholder 2">
            <a:extLst>
              <a:ext uri="{FF2B5EF4-FFF2-40B4-BE49-F238E27FC236}">
                <a16:creationId xmlns:a16="http://schemas.microsoft.com/office/drawing/2014/main" id="{0EB874CA-18FC-BB4C-BC1F-EBE4E53CDF0A}"/>
              </a:ext>
            </a:extLst>
          </p:cNvPr>
          <p:cNvSpPr>
            <a:spLocks noGrp="1"/>
          </p:cNvSpPr>
          <p:nvPr>
            <p:ph idx="1"/>
          </p:nvPr>
        </p:nvSpPr>
        <p:spPr/>
        <p:txBody>
          <a:bodyPr>
            <a:normAutofit fontScale="92500" lnSpcReduction="20000"/>
          </a:bodyPr>
          <a:lstStyle/>
          <a:p>
            <a:r>
              <a:rPr lang="en-US" dirty="0"/>
              <a:t>Corporate Transparency Act or CTA</a:t>
            </a:r>
          </a:p>
          <a:p>
            <a:pPr lvl="1">
              <a:buFont typeface="Courier New" panose="02070309020205020404" pitchFamily="49" charset="0"/>
              <a:buChar char="o"/>
            </a:pPr>
            <a:r>
              <a:rPr lang="en-US" dirty="0"/>
              <a:t>Purposes</a:t>
            </a:r>
          </a:p>
          <a:p>
            <a:pPr lvl="2">
              <a:buFont typeface="Wingdings" panose="05000000000000000000" pitchFamily="2" charset="2"/>
              <a:buChar char="v"/>
            </a:pPr>
            <a:r>
              <a:rPr lang="en-US" dirty="0"/>
              <a:t>Make it harder for bad actors to use and hide behind shell companies to disguise and move illicit funds</a:t>
            </a:r>
          </a:p>
          <a:p>
            <a:pPr lvl="2">
              <a:buFont typeface="Wingdings" panose="05000000000000000000" pitchFamily="2" charset="2"/>
              <a:buChar char="v"/>
            </a:pPr>
            <a:r>
              <a:rPr lang="en-US" dirty="0"/>
              <a:t>Improve transparency and reduce burden for financial institutions</a:t>
            </a:r>
          </a:p>
          <a:p>
            <a:pPr lvl="1">
              <a:buFont typeface="Courier New" panose="02070309020205020404" pitchFamily="49" charset="0"/>
              <a:buChar char="o"/>
            </a:pPr>
            <a:r>
              <a:rPr lang="en-US" dirty="0"/>
              <a:t>Directs the Treasury Department to create a “highly useful” registry for law enforcement, intelligence, and national security purposes </a:t>
            </a:r>
          </a:p>
          <a:p>
            <a:pPr>
              <a:buFont typeface="Courier New" panose="02070309020205020404" pitchFamily="49" charset="0"/>
              <a:buChar char="o"/>
            </a:pPr>
            <a:r>
              <a:rPr lang="en-US" dirty="0"/>
              <a:t>In short, the CTA is part of the U.S. government’s efforts to make it harder for bad actors to hide or benefit from their ill-gotten gains through shell companies or other opaque ownership structures.</a:t>
            </a:r>
          </a:p>
          <a:p>
            <a:r>
              <a:rPr lang="en-US" dirty="0"/>
              <a:t>“With this step, we’re closing a loophole and sending a clear message: The United States is not a haven for dirty money.” – Secretary Yellen</a:t>
            </a:r>
          </a:p>
          <a:p>
            <a:r>
              <a:rPr lang="en-US" dirty="0"/>
              <a:t>Civil and criminal penalties possible for failure to accurately report (and update)</a:t>
            </a:r>
          </a:p>
        </p:txBody>
      </p:sp>
    </p:spTree>
    <p:extLst>
      <p:ext uri="{BB962C8B-B14F-4D97-AF65-F5344CB8AC3E}">
        <p14:creationId xmlns:p14="http://schemas.microsoft.com/office/powerpoint/2010/main" val="367587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3324-E099-0107-04DA-4ADB0FC66470}"/>
              </a:ext>
            </a:extLst>
          </p:cNvPr>
          <p:cNvSpPr>
            <a:spLocks noGrp="1"/>
          </p:cNvSpPr>
          <p:nvPr>
            <p:ph type="title"/>
          </p:nvPr>
        </p:nvSpPr>
        <p:spPr/>
        <p:txBody>
          <a:bodyPr/>
          <a:lstStyle/>
          <a:p>
            <a:r>
              <a:rPr lang="en-US" dirty="0"/>
              <a:t>What is “FinCEN?”	</a:t>
            </a:r>
          </a:p>
        </p:txBody>
      </p:sp>
      <p:sp>
        <p:nvSpPr>
          <p:cNvPr id="3" name="Content Placeholder 2">
            <a:extLst>
              <a:ext uri="{FF2B5EF4-FFF2-40B4-BE49-F238E27FC236}">
                <a16:creationId xmlns:a16="http://schemas.microsoft.com/office/drawing/2014/main" id="{D7A02E2C-45E6-321B-12FA-85B4DCF3DA72}"/>
              </a:ext>
            </a:extLst>
          </p:cNvPr>
          <p:cNvSpPr>
            <a:spLocks noGrp="1"/>
          </p:cNvSpPr>
          <p:nvPr>
            <p:ph idx="1"/>
          </p:nvPr>
        </p:nvSpPr>
        <p:spPr/>
        <p:txBody>
          <a:bodyPr>
            <a:normAutofit fontScale="92500" lnSpcReduction="10000"/>
          </a:bodyPr>
          <a:lstStyle/>
          <a:p>
            <a:r>
              <a:rPr lang="en-US" dirty="0"/>
              <a:t>The U.S. Department of the Treasury has several important missions.</a:t>
            </a:r>
          </a:p>
          <a:p>
            <a:pPr lvl="1">
              <a:buFont typeface="Courier New" panose="02070309020205020404" pitchFamily="49" charset="0"/>
              <a:buChar char="o"/>
            </a:pPr>
            <a:r>
              <a:rPr lang="en-US" dirty="0"/>
              <a:t>They include safeguarding the financial system against illicit use and combating rogue nations, terrorist facilitators, weapons of mass destruction (WMD) proliferators, money launderers, drug kingpins, and other national security threats</a:t>
            </a:r>
          </a:p>
          <a:p>
            <a:r>
              <a:rPr lang="en-US" dirty="0"/>
              <a:t>Treasury’s Office of Terrorism and Financial Intelligence (TFI) carries out these missions</a:t>
            </a:r>
          </a:p>
          <a:p>
            <a:pPr lvl="1">
              <a:buFont typeface="Courier New" panose="02070309020205020404" pitchFamily="49" charset="0"/>
              <a:buChar char="o"/>
            </a:pPr>
            <a:r>
              <a:rPr lang="en-US" dirty="0"/>
              <a:t>One of the bureaus in TFI is the Financial Crimes Enforcement Network, or FinCEN</a:t>
            </a:r>
          </a:p>
          <a:p>
            <a:pPr>
              <a:buFont typeface="Arial" panose="020B0604020202020204" pitchFamily="34" charset="0"/>
              <a:buChar char="•"/>
            </a:pPr>
            <a:r>
              <a:rPr lang="en-US" dirty="0"/>
              <a:t>FinCEN’s mission</a:t>
            </a:r>
          </a:p>
          <a:p>
            <a:pPr lvl="1">
              <a:buFont typeface="Courier New" panose="02070309020205020404" pitchFamily="49" charset="0"/>
              <a:buChar char="o"/>
            </a:pPr>
            <a:r>
              <a:rPr lang="en-US" dirty="0"/>
              <a:t>Safeguard the financial system from illicit use</a:t>
            </a:r>
          </a:p>
          <a:p>
            <a:pPr lvl="1">
              <a:buFont typeface="Courier New" panose="02070309020205020404" pitchFamily="49" charset="0"/>
              <a:buChar char="o"/>
            </a:pPr>
            <a:r>
              <a:rPr lang="en-US" dirty="0"/>
              <a:t>Combat money laundering and its related crimes including terrorism, and </a:t>
            </a:r>
          </a:p>
          <a:p>
            <a:pPr lvl="1">
              <a:buFont typeface="Courier New" panose="02070309020205020404" pitchFamily="49" charset="0"/>
              <a:buChar char="o"/>
            </a:pPr>
            <a:r>
              <a:rPr lang="en-US" dirty="0"/>
              <a:t>Promote national security through the strategic use of financial authorities and the collection, analysis, and dissemination of financial intelligence</a:t>
            </a:r>
          </a:p>
        </p:txBody>
      </p:sp>
    </p:spTree>
    <p:extLst>
      <p:ext uri="{BB962C8B-B14F-4D97-AF65-F5344CB8AC3E}">
        <p14:creationId xmlns:p14="http://schemas.microsoft.com/office/powerpoint/2010/main" val="258152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4C4C-CCCF-B90D-11DB-A10FE67B1563}"/>
              </a:ext>
            </a:extLst>
          </p:cNvPr>
          <p:cNvSpPr>
            <a:spLocks noGrp="1"/>
          </p:cNvSpPr>
          <p:nvPr>
            <p:ph type="title"/>
          </p:nvPr>
        </p:nvSpPr>
        <p:spPr/>
        <p:txBody>
          <a:bodyPr/>
          <a:lstStyle/>
          <a:p>
            <a:r>
              <a:rPr lang="en-US" dirty="0"/>
              <a:t>What Do I Need to Ask Myself?</a:t>
            </a:r>
          </a:p>
        </p:txBody>
      </p:sp>
      <p:sp>
        <p:nvSpPr>
          <p:cNvPr id="3" name="Content Placeholder 2">
            <a:extLst>
              <a:ext uri="{FF2B5EF4-FFF2-40B4-BE49-F238E27FC236}">
                <a16:creationId xmlns:a16="http://schemas.microsoft.com/office/drawing/2014/main" id="{F28F69D1-F319-6A89-0FDF-D95814E2D067}"/>
              </a:ext>
            </a:extLst>
          </p:cNvPr>
          <p:cNvSpPr>
            <a:spLocks noGrp="1"/>
          </p:cNvSpPr>
          <p:nvPr>
            <p:ph idx="1"/>
          </p:nvPr>
        </p:nvSpPr>
        <p:spPr/>
        <p:txBody>
          <a:bodyPr/>
          <a:lstStyle/>
          <a:p>
            <a:r>
              <a:rPr lang="en-US" dirty="0"/>
              <a:t>Am I a “reporting company?”</a:t>
            </a:r>
          </a:p>
          <a:p>
            <a:r>
              <a:rPr lang="en-US" dirty="0"/>
              <a:t>If so, who are my “beneficial owners?”</a:t>
            </a:r>
          </a:p>
          <a:p>
            <a:pPr lvl="1">
              <a:buFont typeface="Courier New" panose="02070309020205020404" pitchFamily="49" charset="0"/>
              <a:buChar char="o"/>
            </a:pPr>
            <a:r>
              <a:rPr lang="en-US" dirty="0"/>
              <a:t>For new businesses (as of January 1, 2024), who are my “company applicants?”</a:t>
            </a:r>
          </a:p>
          <a:p>
            <a:r>
              <a:rPr lang="en-US" dirty="0"/>
              <a:t>What information do I need to collect?</a:t>
            </a:r>
          </a:p>
          <a:p>
            <a:r>
              <a:rPr lang="en-US" dirty="0"/>
              <a:t>When is my deadline to report?</a:t>
            </a:r>
          </a:p>
          <a:p>
            <a:pPr lvl="1">
              <a:buFont typeface="Courier New" panose="02070309020205020404" pitchFamily="49" charset="0"/>
              <a:buChar char="o"/>
            </a:pPr>
            <a:r>
              <a:rPr lang="en-US" dirty="0"/>
              <a:t>After I’ve reported, has anything changed that I need to report?</a:t>
            </a:r>
          </a:p>
          <a:p>
            <a:pPr marL="457188" lvl="1" indent="0">
              <a:buNone/>
            </a:pPr>
            <a:endParaRPr lang="en-US" dirty="0"/>
          </a:p>
        </p:txBody>
      </p:sp>
    </p:spTree>
    <p:extLst>
      <p:ext uri="{BB962C8B-B14F-4D97-AF65-F5344CB8AC3E}">
        <p14:creationId xmlns:p14="http://schemas.microsoft.com/office/powerpoint/2010/main" val="341507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7013-C9D8-1FCC-BC69-28AB720791E3}"/>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What is a Reporting Company?</a:t>
            </a:r>
          </a:p>
        </p:txBody>
      </p:sp>
      <p:sp>
        <p:nvSpPr>
          <p:cNvPr id="3" name="Content Placeholder 2">
            <a:extLst>
              <a:ext uri="{FF2B5EF4-FFF2-40B4-BE49-F238E27FC236}">
                <a16:creationId xmlns:a16="http://schemas.microsoft.com/office/drawing/2014/main" id="{D0D8596E-D79D-1B29-E81F-B6762F8F5800}"/>
              </a:ext>
            </a:extLst>
          </p:cNvPr>
          <p:cNvSpPr>
            <a:spLocks noGrp="1"/>
          </p:cNvSpPr>
          <p:nvPr>
            <p:ph idx="1"/>
          </p:nvPr>
        </p:nvSpPr>
        <p:spPr/>
        <p:txBody>
          <a:bodyPr>
            <a:normAutofit lnSpcReduction="10000"/>
          </a:bodyPr>
          <a:lstStyle/>
          <a:p>
            <a:r>
              <a:rPr lang="en-US" b="1" dirty="0">
                <a:latin typeface="Lato" panose="020F0502020204030203" pitchFamily="34" charset="0"/>
                <a:ea typeface="Lato" panose="020F0502020204030203" pitchFamily="34" charset="0"/>
                <a:cs typeface="Lato" panose="020F0502020204030203" pitchFamily="34" charset="0"/>
              </a:rPr>
              <a:t>Domestic reporting companies </a:t>
            </a:r>
            <a:r>
              <a:rPr lang="en-US" dirty="0">
                <a:latin typeface="Lato" panose="020F0502020204030203" pitchFamily="34" charset="0"/>
                <a:ea typeface="Lato" panose="020F0502020204030203" pitchFamily="34" charset="0"/>
                <a:cs typeface="Lato" panose="020F0502020204030203" pitchFamily="34" charset="0"/>
              </a:rPr>
              <a:t>are </a:t>
            </a:r>
          </a:p>
          <a:p>
            <a:pPr lvl="1"/>
            <a:r>
              <a:rPr lang="en-US" dirty="0">
                <a:latin typeface="Lato" panose="020F0502020204030203" pitchFamily="34" charset="0"/>
                <a:ea typeface="Lato" panose="020F0502020204030203" pitchFamily="34" charset="0"/>
                <a:cs typeface="Lato" panose="020F0502020204030203" pitchFamily="34" charset="0"/>
              </a:rPr>
              <a:t>corporations, </a:t>
            </a:r>
          </a:p>
          <a:p>
            <a:pPr lvl="1"/>
            <a:r>
              <a:rPr lang="en-US" dirty="0">
                <a:latin typeface="Lato" panose="020F0502020204030203" pitchFamily="34" charset="0"/>
                <a:ea typeface="Lato" panose="020F0502020204030203" pitchFamily="34" charset="0"/>
                <a:cs typeface="Lato" panose="020F0502020204030203" pitchFamily="34" charset="0"/>
              </a:rPr>
              <a:t>limited liability companies, and </a:t>
            </a:r>
          </a:p>
          <a:p>
            <a:pPr lvl="1"/>
            <a:r>
              <a:rPr lang="en-US" dirty="0">
                <a:latin typeface="Lato" panose="020F0502020204030203" pitchFamily="34" charset="0"/>
                <a:ea typeface="Lato" panose="020F0502020204030203" pitchFamily="34" charset="0"/>
                <a:cs typeface="Lato" panose="020F0502020204030203" pitchFamily="34" charset="0"/>
              </a:rPr>
              <a:t>any other entities created by the filing of a document with a secretary of state or any similar office in the United States.</a:t>
            </a:r>
          </a:p>
          <a:p>
            <a:r>
              <a:rPr lang="en-US" b="1" dirty="0">
                <a:latin typeface="Lato" panose="020F0502020204030203" pitchFamily="34" charset="0"/>
                <a:ea typeface="Lato" panose="020F0502020204030203" pitchFamily="34" charset="0"/>
                <a:cs typeface="Lato" panose="020F0502020204030203" pitchFamily="34" charset="0"/>
              </a:rPr>
              <a:t>Foreign reporting companies </a:t>
            </a:r>
            <a:r>
              <a:rPr lang="en-US" dirty="0">
                <a:latin typeface="Lato" panose="020F0502020204030203" pitchFamily="34" charset="0"/>
                <a:ea typeface="Lato" panose="020F0502020204030203" pitchFamily="34" charset="0"/>
                <a:cs typeface="Lato" panose="020F0502020204030203" pitchFamily="34" charset="0"/>
              </a:rPr>
              <a:t>are entities (including corporations and limited liability companies) formed under the law of a foreign country that have registered to do business in the United States by the filing of a document with a secretary of state or any similar office.</a:t>
            </a:r>
          </a:p>
          <a:p>
            <a:r>
              <a:rPr lang="en-US" b="1" dirty="0">
                <a:latin typeface="Lato" panose="020F0502020204030203" pitchFamily="34" charset="0"/>
                <a:ea typeface="Lato" panose="020F0502020204030203" pitchFamily="34" charset="0"/>
                <a:cs typeface="Lato" panose="020F0502020204030203" pitchFamily="34" charset="0"/>
              </a:rPr>
              <a:t>BUT</a:t>
            </a:r>
            <a:r>
              <a:rPr lang="en-US" dirty="0">
                <a:latin typeface="Lato" panose="020F0502020204030203" pitchFamily="34" charset="0"/>
                <a:ea typeface="Lato" panose="020F0502020204030203" pitchFamily="34" charset="0"/>
                <a:cs typeface="Lato" panose="020F0502020204030203" pitchFamily="34" charset="0"/>
              </a:rPr>
              <a:t>: There are 23 types of entities that are exempt from the reporting requirements</a:t>
            </a:r>
          </a:p>
        </p:txBody>
      </p:sp>
    </p:spTree>
    <p:extLst>
      <p:ext uri="{BB962C8B-B14F-4D97-AF65-F5344CB8AC3E}">
        <p14:creationId xmlns:p14="http://schemas.microsoft.com/office/powerpoint/2010/main" val="34644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A643-E6EA-8D13-36A6-664788D202EB}"/>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Reporting Company Exemptions</a:t>
            </a:r>
          </a:p>
        </p:txBody>
      </p:sp>
      <p:pic>
        <p:nvPicPr>
          <p:cNvPr id="5" name="Content Placeholder 4">
            <a:extLst>
              <a:ext uri="{FF2B5EF4-FFF2-40B4-BE49-F238E27FC236}">
                <a16:creationId xmlns:a16="http://schemas.microsoft.com/office/drawing/2014/main" id="{B01E66E7-A7FE-8D5E-1A41-1B6531925347}"/>
              </a:ext>
            </a:extLst>
          </p:cNvPr>
          <p:cNvPicPr>
            <a:picLocks noGrp="1" noChangeAspect="1"/>
          </p:cNvPicPr>
          <p:nvPr>
            <p:ph idx="1"/>
          </p:nvPr>
        </p:nvPicPr>
        <p:blipFill rotWithShape="1">
          <a:blip r:embed="rId2"/>
          <a:srcRect l="28678" t="10466" r="40265" b="14099"/>
          <a:stretch/>
        </p:blipFill>
        <p:spPr>
          <a:xfrm>
            <a:off x="4275553" y="1375239"/>
            <a:ext cx="3006245" cy="4107521"/>
          </a:xfrm>
        </p:spPr>
      </p:pic>
    </p:spTree>
    <p:extLst>
      <p:ext uri="{BB962C8B-B14F-4D97-AF65-F5344CB8AC3E}">
        <p14:creationId xmlns:p14="http://schemas.microsoft.com/office/powerpoint/2010/main" val="183432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31A1-1CA0-E9A4-CD8F-C376EE7A9D7E}"/>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Who is a Beneficial Owner?</a:t>
            </a:r>
          </a:p>
        </p:txBody>
      </p:sp>
      <p:sp>
        <p:nvSpPr>
          <p:cNvPr id="3" name="Content Placeholder 2">
            <a:extLst>
              <a:ext uri="{FF2B5EF4-FFF2-40B4-BE49-F238E27FC236}">
                <a16:creationId xmlns:a16="http://schemas.microsoft.com/office/drawing/2014/main" id="{6B43BCEA-7708-3D2A-B42A-AF67CD6F70D5}"/>
              </a:ext>
            </a:extLst>
          </p:cNvPr>
          <p:cNvSpPr>
            <a:spLocks noGrp="1"/>
          </p:cNvSpPr>
          <p:nvPr>
            <p:ph idx="1"/>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Pursuant to the Reporting Rule, a beneficial owner is an individual who either </a:t>
            </a:r>
            <a:r>
              <a:rPr lang="en-US" b="1" i="1" dirty="0">
                <a:latin typeface="Lato" panose="020F0502020204030203" pitchFamily="34" charset="0"/>
                <a:ea typeface="Lato" panose="020F0502020204030203" pitchFamily="34" charset="0"/>
                <a:cs typeface="Lato" panose="020F0502020204030203" pitchFamily="34" charset="0"/>
              </a:rPr>
              <a:t>directly</a:t>
            </a:r>
            <a:r>
              <a:rPr lang="en-US" dirty="0">
                <a:latin typeface="Lato" panose="020F0502020204030203" pitchFamily="34" charset="0"/>
                <a:ea typeface="Lato" panose="020F0502020204030203" pitchFamily="34" charset="0"/>
                <a:cs typeface="Lato" panose="020F0502020204030203" pitchFamily="34" charset="0"/>
              </a:rPr>
              <a:t> or </a:t>
            </a:r>
            <a:r>
              <a:rPr lang="en-US" b="1" i="1" dirty="0">
                <a:latin typeface="Lato" panose="020F0502020204030203" pitchFamily="34" charset="0"/>
                <a:ea typeface="Lato" panose="020F0502020204030203" pitchFamily="34" charset="0"/>
                <a:cs typeface="Lato" panose="020F0502020204030203" pitchFamily="34" charset="0"/>
              </a:rPr>
              <a:t>indirectly</a:t>
            </a:r>
            <a:r>
              <a:rPr lang="en-US" dirty="0">
                <a:latin typeface="Lato" panose="020F0502020204030203" pitchFamily="34" charset="0"/>
                <a:ea typeface="Lato" panose="020F0502020204030203" pitchFamily="34" charset="0"/>
                <a:cs typeface="Lato" panose="020F0502020204030203" pitchFamily="34" charset="0"/>
              </a:rPr>
              <a:t>: </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(1) exercises “substantial control” over the reporting company, or </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(2) owns or controls at least 25% of the reporting company’s ownership interests. </a:t>
            </a:r>
          </a:p>
          <a:p>
            <a:pPr marL="457189" lvl="1" indent="0">
              <a:buNone/>
            </a:pPr>
            <a:r>
              <a:rPr lang="en-US" dirty="0">
                <a:latin typeface="Lato" panose="020F0502020204030203" pitchFamily="34" charset="0"/>
                <a:ea typeface="Lato" panose="020F0502020204030203" pitchFamily="34" charset="0"/>
                <a:cs typeface="Lato" panose="020F0502020204030203" pitchFamily="34" charset="0"/>
              </a:rPr>
              <a:t>	</a:t>
            </a:r>
            <a:r>
              <a:rPr lang="en-US" i="1" dirty="0">
                <a:latin typeface="Lato" panose="020F0502020204030203" pitchFamily="34" charset="0"/>
                <a:ea typeface="Lato" panose="020F0502020204030203" pitchFamily="34" charset="0"/>
                <a:cs typeface="Lato" panose="020F0502020204030203" pitchFamily="34" charset="0"/>
              </a:rPr>
              <a:t>See</a:t>
            </a:r>
            <a:r>
              <a:rPr lang="en-US" dirty="0">
                <a:latin typeface="Lato" panose="020F0502020204030203" pitchFamily="34" charset="0"/>
                <a:ea typeface="Lato" panose="020F0502020204030203" pitchFamily="34" charset="0"/>
                <a:cs typeface="Lato" panose="020F0502020204030203" pitchFamily="34" charset="0"/>
              </a:rPr>
              <a:t> 31 CFR § 1010.380(d).</a:t>
            </a:r>
          </a:p>
        </p:txBody>
      </p:sp>
    </p:spTree>
    <p:extLst>
      <p:ext uri="{BB962C8B-B14F-4D97-AF65-F5344CB8AC3E}">
        <p14:creationId xmlns:p14="http://schemas.microsoft.com/office/powerpoint/2010/main" val="346635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6B3D-634C-B8C7-920C-38F1EF79C2E2}"/>
              </a:ext>
            </a:extLst>
          </p:cNvPr>
          <p:cNvSpPr>
            <a:spLocks noGrp="1"/>
          </p:cNvSpPr>
          <p:nvPr>
            <p:ph type="title"/>
          </p:nvPr>
        </p:nvSpPr>
        <p:spPr/>
        <p:txBody>
          <a:bodyPr/>
          <a:lstStyle/>
          <a:p>
            <a:r>
              <a:rPr lang="en-US" dirty="0"/>
              <a:t>What is Substantial Control?</a:t>
            </a:r>
          </a:p>
        </p:txBody>
      </p:sp>
      <p:sp>
        <p:nvSpPr>
          <p:cNvPr id="3" name="Content Placeholder 2">
            <a:extLst>
              <a:ext uri="{FF2B5EF4-FFF2-40B4-BE49-F238E27FC236}">
                <a16:creationId xmlns:a16="http://schemas.microsoft.com/office/drawing/2014/main" id="{080B09C8-9D90-8875-ACB5-08D19349B9E9}"/>
              </a:ext>
            </a:extLst>
          </p:cNvPr>
          <p:cNvSpPr>
            <a:spLocks noGrp="1"/>
          </p:cNvSpPr>
          <p:nvPr>
            <p:ph idx="1"/>
          </p:nvPr>
        </p:nvSpPr>
        <p:spPr/>
        <p:txBody>
          <a:bodyPr/>
          <a:lstStyle/>
          <a:p>
            <a:pPr marL="457200" indent="-457200">
              <a:buAutoNum type="arabicParenBoth"/>
            </a:pPr>
            <a:r>
              <a:rPr lang="en-US" dirty="0"/>
              <a:t>the individual is a senior officer; </a:t>
            </a:r>
          </a:p>
          <a:p>
            <a:pPr marL="457200" indent="-457200">
              <a:buAutoNum type="arabicParenBoth"/>
            </a:pPr>
            <a:r>
              <a:rPr lang="en-US" dirty="0"/>
              <a:t>the individual has authority to appoint or remove certain officers or a majority of directors of the reporting company; </a:t>
            </a:r>
          </a:p>
          <a:p>
            <a:pPr marL="457200" indent="-457200">
              <a:buAutoNum type="arabicParenBoth"/>
            </a:pPr>
            <a:r>
              <a:rPr lang="en-US" dirty="0"/>
              <a:t>the individual is an important decision-maker; or </a:t>
            </a:r>
          </a:p>
          <a:p>
            <a:pPr marL="457200" indent="-457200">
              <a:buAutoNum type="arabicParenBoth"/>
            </a:pPr>
            <a:r>
              <a:rPr lang="en-US" dirty="0"/>
              <a:t>the individual has </a:t>
            </a:r>
            <a:r>
              <a:rPr lang="en-US" i="1" dirty="0"/>
              <a:t>any other form of substantial control </a:t>
            </a:r>
            <a:r>
              <a:rPr lang="en-US" dirty="0"/>
              <a:t>over the reporting company</a:t>
            </a:r>
          </a:p>
          <a:p>
            <a:pPr marL="457200" indent="-457200">
              <a:buAutoNum type="arabicParenBoth"/>
            </a:pPr>
            <a:endParaRPr lang="en-US" dirty="0"/>
          </a:p>
          <a:p>
            <a:pPr marL="0" indent="0">
              <a:buNone/>
            </a:pPr>
            <a:r>
              <a:rPr lang="en-US" dirty="0"/>
              <a:t>(emphasis added)</a:t>
            </a:r>
          </a:p>
        </p:txBody>
      </p:sp>
    </p:spTree>
    <p:extLst>
      <p:ext uri="{BB962C8B-B14F-4D97-AF65-F5344CB8AC3E}">
        <p14:creationId xmlns:p14="http://schemas.microsoft.com/office/powerpoint/2010/main" val="11144728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TotalTime>
  <Words>1390</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vt:lpstr>
      <vt:lpstr>Courier New</vt:lpstr>
      <vt:lpstr>Lato</vt:lpstr>
      <vt:lpstr>Wingdings</vt:lpstr>
      <vt:lpstr>1_Office Theme</vt:lpstr>
      <vt:lpstr>PowerPoint Presentation</vt:lpstr>
      <vt:lpstr>PowerPoint Presentation</vt:lpstr>
      <vt:lpstr>What and Why?</vt:lpstr>
      <vt:lpstr>What is “FinCEN?” </vt:lpstr>
      <vt:lpstr>What Do I Need to Ask Myself?</vt:lpstr>
      <vt:lpstr>What is a Reporting Company?</vt:lpstr>
      <vt:lpstr>Reporting Company Exemptions</vt:lpstr>
      <vt:lpstr>Who is a Beneficial Owner?</vt:lpstr>
      <vt:lpstr>What is Substantial Control?</vt:lpstr>
      <vt:lpstr>“Direct or indirect exercise of substantial control”</vt:lpstr>
      <vt:lpstr>What is Ownership Interest?</vt:lpstr>
      <vt:lpstr>What is Beneficial Ownership Information?</vt:lpstr>
      <vt:lpstr>When Is My Reporting Deadline? </vt:lpstr>
      <vt:lpstr>What Are My Responsibilities to Update?</vt:lpstr>
      <vt:lpstr>Penalties</vt:lpstr>
      <vt:lpstr>Summary of FinCEN’s Final Reporting Rule</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___</dc:creator>
  <cp:lastModifiedBy>Jon Higgins</cp:lastModifiedBy>
  <cp:revision>4</cp:revision>
  <dcterms:created xsi:type="dcterms:W3CDTF">2024-02-09T14:55:42Z</dcterms:created>
  <dcterms:modified xsi:type="dcterms:W3CDTF">2024-02-13T15:56:19Z</dcterms:modified>
</cp:coreProperties>
</file>